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67" r:id="rId2"/>
    <p:sldId id="277" r:id="rId3"/>
    <p:sldId id="276" r:id="rId4"/>
    <p:sldId id="257" r:id="rId5"/>
    <p:sldId id="258" r:id="rId6"/>
    <p:sldId id="359" r:id="rId7"/>
    <p:sldId id="259" r:id="rId8"/>
    <p:sldId id="278" r:id="rId9"/>
    <p:sldId id="261" r:id="rId10"/>
    <p:sldId id="260" r:id="rId11"/>
    <p:sldId id="262" r:id="rId12"/>
    <p:sldId id="271" r:id="rId13"/>
    <p:sldId id="357" r:id="rId14"/>
    <p:sldId id="358" r:id="rId15"/>
    <p:sldId id="362" r:id="rId16"/>
    <p:sldId id="363" r:id="rId17"/>
    <p:sldId id="364" r:id="rId18"/>
    <p:sldId id="365" r:id="rId19"/>
    <p:sldId id="368" r:id="rId20"/>
    <p:sldId id="369" r:id="rId21"/>
    <p:sldId id="3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4673D-08A9-485D-B334-FBE364CD0FA3}" type="datetimeFigureOut">
              <a:rPr lang="en-IN" smtClean="0"/>
              <a:t>22-07-2020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5C6472-3D53-488C-AD4B-9CC4541E4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12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296D8EEA-686B-4379-9B06-52B63A1D3E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96CA01E-772D-40E8-9027-AB0D47C6C4E8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8D8E1EBF-2FD7-4B13-B103-9850A8F9C1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119EDC26-9459-43B0-9D0F-8C9D2D2BD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C3DDD192-3990-4BAC-9FF7-B9EB07B563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C44763-2F58-4848-BA5C-68BECC72D524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421BC8AC-63BB-4B03-AA64-444FBA516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4C39D2BE-4C7A-463F-BE60-F42C3A682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BAA1-764E-494F-ACC0-2F99EC082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6BD02-63D9-40BE-B999-1B8CDD207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7D5B-0D66-4202-8B73-6A7F4FBE5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783BA-7863-4556-B49F-2F120E3C2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B843B-D2E8-4A15-BB9F-485E72BD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6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1CED-53E0-4C81-8545-DAADC6A6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F36BE-1116-4915-9A57-B2C7133A6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3A298-FFA9-4671-B995-EA8BAADD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3558-041C-45B3-BD2D-4ECBFAC4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0E182-233C-468F-A452-E2757763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8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1086B-FC5D-48C1-9F24-A57BC8552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8CE97-B556-4DB4-A7C9-B755215B1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72BA5-3591-45BE-AE30-AA03B7CF7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13A68-A9FB-415A-982A-EF2319716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2985A-9D07-47AE-8705-4D090DB5C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31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6991-A24D-4DDF-8451-4EA6D9B0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5DD3-C439-450E-A222-E2CC4D074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8B1BD-F678-473F-970C-1B2E7874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997A1-C023-4698-A53F-3162F7834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F043E-6401-43B9-A1CA-91C44ED2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2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BE62-6D93-469D-872D-F57FD12F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308EF-0039-43B5-BDFA-79C9D5E40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6C41-326D-4BAA-9AEA-21414BCE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5461E-9311-4131-9C94-32D0029F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1970A-1D42-4054-8D5F-36D840C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1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70BF-2658-4E9D-B53C-9BDFD5D0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B8927-3A7E-4B76-B704-11DAEAF41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53FB6-4218-4545-A221-AF8E8416D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FC0E7-3A14-475C-8067-8963EDC3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613EC-61C2-4353-8CD4-D55BB88A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80E40-69E5-4481-9411-4E34E3E7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81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06DA-2D1B-47F9-B82F-45213DCA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C93D9-ACFE-41B2-BB22-7EFE8654E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6889C3-7052-4414-8919-5DA01CB10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68771-5C28-4270-A7C4-878CDEE70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D8702-13D4-422C-B71F-2E3017FAF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26B91A-CD8F-41DA-8D53-11E43554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18969-2F0B-4761-8668-CE59EDD20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EC431E-6A0B-4FDC-A788-9785D5D6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5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1919-DE5A-4373-82DC-23F5A8E0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0C199-819B-46E6-BBBE-8B16E57F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2AF19-5F33-4E60-9DE9-D1071A8BE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3DD7B-96C1-4B70-BB70-D45DC4A3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8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F168AF-2498-478D-8EFA-FF6BFBAA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72B70-3DF6-4629-8C97-589D0564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F3AD-E1BA-4081-85B1-4B5D20BD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A7EE-CB9B-413B-8B6A-E4E53498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7B70D-B2AF-462E-B15B-D94739754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E88FE-595E-4424-B3D8-A29155240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904E3-3C77-4C57-A404-12FBE6E9E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8CC37-EEA9-43E2-8A57-202B866C8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49487-E7B1-4D6A-B644-162F6DE90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94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71AE-49F2-44EE-8741-C98D6C7E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0DC75-344D-4A8A-A6BF-E5CFD8DB60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D4060-7F87-41EC-AE6F-67D8EBE62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6286A-310F-4225-86F2-9D8D19D8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C2F42-4013-4A5F-9C52-1911E7B0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79416-A28F-4A37-884C-480EB4BB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7D6A84-5CAA-46EC-8B73-3BA70688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4ABA-AB51-4F9C-9B17-6848D33E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7DAD6-CACA-4FAF-B721-58597B5B1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AD84D-2E55-4090-8ED3-FF3362D8EB0A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90BD8-B16B-4819-BA83-C1A3BD442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5C834-C71E-4E10-8451-C04B15C78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32F56-3308-4FA1-8E32-5018D7900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0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A21B83-15E0-4FD3-A29C-86584914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03" t="23133" r="40094" b="46185"/>
          <a:stretch/>
        </p:blipFill>
        <p:spPr>
          <a:xfrm>
            <a:off x="8626207" y="2787265"/>
            <a:ext cx="3565793" cy="26397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21" y="498820"/>
            <a:ext cx="10636784" cy="1500234"/>
          </a:xfrm>
        </p:spPr>
        <p:txBody>
          <a:bodyPr>
            <a:noAutofit/>
          </a:bodyPr>
          <a:lstStyle/>
          <a:p>
            <a:pPr marL="609600" indent="-609600" algn="l" eaLnBrk="1" hangingPunct="1"/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RECAP – SESSION-1: </a:t>
            </a:r>
            <a:b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 b="1" dirty="0">
                <a:effectLst/>
                <a:ea typeface="ＭＳ Ｐゴシック" charset="-128"/>
              </a:rPr>
              <a:t>Questions answered :</a:t>
            </a:r>
            <a:br>
              <a:rPr lang="en-US" altLang="en-US" sz="1800" b="1" dirty="0">
                <a:effectLst/>
                <a:ea typeface="ＭＳ Ｐゴシック" charset="-128"/>
              </a:rPr>
            </a:br>
            <a:br>
              <a:rPr lang="en-US" altLang="en-US" sz="1800" dirty="0">
                <a:effectLst/>
                <a:ea typeface="ＭＳ Ｐゴシック" charset="-128"/>
              </a:rPr>
            </a:br>
            <a:r>
              <a:rPr lang="en-US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What will you do in this course?</a:t>
            </a:r>
            <a:br>
              <a:rPr lang="en-US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What is an OS and why do you want one?</a:t>
            </a:r>
            <a:br>
              <a:rPr lang="en-US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r>
              <a:rPr lang="en-US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Why study operating systems?</a:t>
            </a:r>
            <a:br>
              <a:rPr lang="en-US" altLang="en-US" sz="1800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</a:br>
            <a:endParaRPr lang="en-I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876740-FC2E-4276-84DC-712E8A10A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321" y="2193632"/>
            <a:ext cx="844886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Acts as an intermediary between the user(s) and the computer</a:t>
            </a:r>
          </a:p>
          <a:p>
            <a:pPr algn="just"/>
            <a:r>
              <a:rPr lang="en-US" dirty="0"/>
              <a:t>System software which controls the components of computer system and coordinates the execution of all other programs (applications).</a:t>
            </a:r>
          </a:p>
          <a:p>
            <a:pPr algn="just"/>
            <a:r>
              <a:rPr lang="en-US" dirty="0"/>
              <a:t>The Operating System (OS) is a resource manager</a:t>
            </a:r>
          </a:p>
          <a:p>
            <a:pPr algn="just"/>
            <a:r>
              <a:rPr lang="en-US" dirty="0"/>
              <a:t>Hides the complexity and provide convenient environment</a:t>
            </a:r>
          </a:p>
          <a:p>
            <a:pPr algn="just"/>
            <a:r>
              <a:rPr lang="en-US" dirty="0"/>
              <a:t>For us, the OS ≈ the kernel.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5E5C7-7E62-4BA5-8695-A19746209846}"/>
              </a:ext>
            </a:extLst>
          </p:cNvPr>
          <p:cNvGrpSpPr/>
          <p:nvPr/>
        </p:nvGrpSpPr>
        <p:grpSpPr>
          <a:xfrm>
            <a:off x="0" y="0"/>
            <a:ext cx="12192001" cy="6860735"/>
            <a:chOff x="0" y="0"/>
            <a:chExt cx="12192001" cy="6860735"/>
          </a:xfrm>
        </p:grpSpPr>
        <p:pic>
          <p:nvPicPr>
            <p:cNvPr id="8" name="Picture 2" descr="KL Deemed to be University Logo">
              <a:extLst>
                <a:ext uri="{FF2B5EF4-FFF2-40B4-BE49-F238E27FC236}">
                  <a16:creationId xmlns:a16="http://schemas.microsoft.com/office/drawing/2014/main" id="{9150CB72-475A-4012-AA1F-6E8FA44F8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682F2BC-42C8-429C-A1B5-37D47EFACC12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44F1C0-F409-46E9-AC60-F0BFBBA2A864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23B24-EA96-4F21-AB88-790AEC097913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254000-E62C-4760-AC3E-4B337CAB3449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FC6B0F-BD64-4064-93D0-26838C42D57C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89DDEA-D85D-4CBB-A66F-E5CFF80921AD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540EA6-736E-4B21-9DFC-166AA019AF9A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66208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5A0DE9-0347-4FDC-B7A9-29301BA92266}"/>
              </a:ext>
            </a:extLst>
          </p:cNvPr>
          <p:cNvSpPr txBox="1">
            <a:spLocks noChangeArrowheads="1"/>
          </p:cNvSpPr>
          <p:nvPr/>
        </p:nvSpPr>
        <p:spPr>
          <a:xfrm>
            <a:off x="367054" y="326503"/>
            <a:ext cx="5184236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/>
              <a:t>Microkernel System Structure </a:t>
            </a:r>
            <a:r>
              <a:rPr lang="en-US" sz="2400" b="1" dirty="0">
                <a:solidFill>
                  <a:srgbClr val="00B050"/>
                </a:solidFill>
              </a:rPr>
              <a:t>(Mac OS X Structure)</a:t>
            </a:r>
          </a:p>
        </p:txBody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D5A265D-10E2-4C62-BC33-30E520DDF1D8}"/>
              </a:ext>
            </a:extLst>
          </p:cNvPr>
          <p:cNvSpPr txBox="1">
            <a:spLocks noChangeArrowheads="1"/>
          </p:cNvSpPr>
          <p:nvPr/>
        </p:nvSpPr>
        <p:spPr>
          <a:xfrm>
            <a:off x="255925" y="1674324"/>
            <a:ext cx="5492809" cy="4334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Moves as much from the kernel into “</a:t>
            </a:r>
            <a:r>
              <a:rPr lang="en-US" sz="1700" i="1" dirty="0"/>
              <a:t>user</a:t>
            </a:r>
            <a:r>
              <a:rPr lang="en-US" sz="1700" dirty="0"/>
              <a:t>” space</a:t>
            </a:r>
          </a:p>
          <a:p>
            <a:r>
              <a:rPr lang="en-US" sz="1700" dirty="0"/>
              <a:t>Communication takes place between user modules using message passing</a:t>
            </a:r>
          </a:p>
          <a:p>
            <a:r>
              <a:rPr lang="en-US" sz="1700" dirty="0"/>
              <a:t>Benefits:</a:t>
            </a:r>
          </a:p>
          <a:p>
            <a:pPr lvl="1"/>
            <a:r>
              <a:rPr lang="en-US" sz="1700" dirty="0"/>
              <a:t>Easier to extend a microkernel</a:t>
            </a:r>
          </a:p>
          <a:p>
            <a:pPr lvl="1"/>
            <a:r>
              <a:rPr lang="en-US" sz="1700" dirty="0"/>
              <a:t>Easier to port the operating system to new architectures</a:t>
            </a:r>
          </a:p>
          <a:p>
            <a:pPr lvl="1"/>
            <a:r>
              <a:rPr lang="en-US" sz="1700" dirty="0"/>
              <a:t>More reliable (less code is running in kernel mode)</a:t>
            </a:r>
          </a:p>
          <a:p>
            <a:pPr lvl="1"/>
            <a:r>
              <a:rPr lang="en-US" sz="1700" dirty="0"/>
              <a:t>More secure</a:t>
            </a:r>
          </a:p>
          <a:p>
            <a:r>
              <a:rPr lang="en-US" sz="1700" dirty="0"/>
              <a:t>Detriments:</a:t>
            </a:r>
          </a:p>
          <a:p>
            <a:pPr lvl="1"/>
            <a:r>
              <a:rPr lang="en-US" sz="1700" dirty="0"/>
              <a:t>Performance overhead of user space to kernel space communication</a:t>
            </a: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BB34D1-BC4E-420C-8953-B099A581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82" y="2080591"/>
            <a:ext cx="5429368" cy="423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A53E89-1B8C-4596-9624-9B9C820CB547}"/>
              </a:ext>
            </a:extLst>
          </p:cNvPr>
          <p:cNvSpPr txBox="1"/>
          <p:nvPr/>
        </p:nvSpPr>
        <p:spPr>
          <a:xfrm>
            <a:off x="5551290" y="170793"/>
            <a:ext cx="64167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effectLst/>
              </a:rPr>
              <a:t>Kernel have the basic interaction with hardware and the basic Inter-Process Communication mechanisms.</a:t>
            </a:r>
          </a:p>
          <a:p>
            <a:r>
              <a:rPr lang="en-US" sz="1600" b="0" i="0" dirty="0">
                <a:effectLst/>
              </a:rPr>
              <a:t>All the other Operating System services exist outside the Kernel.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</a:rPr>
              <a:t>Flexibility to add or modify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</a:rPr>
              <a:t>IPC, scheduling and memory management are the core services in a micro-kernel. Rest of the OS services exist as independent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0" dirty="0">
                <a:effectLst/>
              </a:rPr>
              <a:t>Examples: </a:t>
            </a:r>
            <a:r>
              <a:rPr lang="en-IN" sz="1600" i="0" dirty="0">
                <a:effectLst/>
              </a:rPr>
              <a:t>Eclipse IDE, </a:t>
            </a:r>
            <a:r>
              <a:rPr lang="pt-BR" sz="1600" i="0" dirty="0">
                <a:effectLst/>
              </a:rPr>
              <a:t>Mach, OKL4, Codezero, Fiasco.OC, PikeOS, seL4, QNX</a:t>
            </a:r>
            <a:endParaRPr lang="en-US" sz="1600" i="0" dirty="0">
              <a:effectLst/>
            </a:endParaRPr>
          </a:p>
          <a:p>
            <a:endParaRPr lang="en-US" sz="16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27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18F816DB-36ED-4862-B7B6-62E8005FDBB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5340605" cy="1146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Modules</a:t>
            </a:r>
          </a:p>
        </p:txBody>
      </p:sp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8C636D4-2778-4AEB-8459-E66237804B53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2173288"/>
            <a:ext cx="3603171" cy="363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FFFFFF"/>
                </a:solidFill>
              </a:rPr>
              <a:t>Most modern operating systems implement kernel modules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Uses object-oriented approach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Each core component is separate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Each talks to the others over known interfaces</a:t>
            </a:r>
          </a:p>
          <a:p>
            <a:pPr lvl="1"/>
            <a:r>
              <a:rPr lang="en-US" sz="1700" dirty="0">
                <a:solidFill>
                  <a:srgbClr val="FFFFFF"/>
                </a:solidFill>
              </a:rPr>
              <a:t>Each is loadable as needed within the kernel</a:t>
            </a:r>
          </a:p>
          <a:p>
            <a:pPr lvl="1"/>
            <a:endParaRPr lang="en-US" sz="1700" dirty="0">
              <a:solidFill>
                <a:srgbClr val="FFFFFF"/>
              </a:solidFill>
            </a:endParaRPr>
          </a:p>
          <a:p>
            <a:r>
              <a:rPr lang="en-US" sz="1700" dirty="0">
                <a:solidFill>
                  <a:srgbClr val="FFFFFF"/>
                </a:solidFill>
              </a:rPr>
              <a:t>Overall, similar to layers but with more flexible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003C0D7-B953-4551-8486-BAE81F148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0" y="1690688"/>
            <a:ext cx="5003799" cy="4802186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CBD552C2-C662-44C0-BC06-8ED4235A6FFD}"/>
              </a:ext>
            </a:extLst>
          </p:cNvPr>
          <p:cNvSpPr txBox="1">
            <a:spLocks noChangeArrowheads="1"/>
          </p:cNvSpPr>
          <p:nvPr/>
        </p:nvSpPr>
        <p:spPr>
          <a:xfrm>
            <a:off x="6921500" y="1065214"/>
            <a:ext cx="3378200" cy="57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/>
              <a:t>Solaris Modular Approach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5822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A0F494A-4A04-4BAA-A72F-89E2A54FBDE8}"/>
              </a:ext>
            </a:extLst>
          </p:cNvPr>
          <p:cNvSpPr txBox="1">
            <a:spLocks noChangeArrowheads="1"/>
          </p:cNvSpPr>
          <p:nvPr/>
        </p:nvSpPr>
        <p:spPr>
          <a:xfrm>
            <a:off x="665085" y="798631"/>
            <a:ext cx="5279408" cy="1186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en-US" sz="4000" dirty="0"/>
              <a:t>Hybrid Systems</a:t>
            </a:r>
          </a:p>
          <a:p>
            <a:pPr>
              <a:spcAft>
                <a:spcPts val="600"/>
              </a:spcAft>
            </a:pPr>
            <a:endParaRPr lang="en-US" altLang="en-US" sz="4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835D7FE-1F2F-4E33-AF16-D47D46729A75}"/>
              </a:ext>
            </a:extLst>
          </p:cNvPr>
          <p:cNvSpPr txBox="1">
            <a:spLocks noChangeArrowheads="1"/>
          </p:cNvSpPr>
          <p:nvPr/>
        </p:nvSpPr>
        <p:spPr>
          <a:xfrm>
            <a:off x="490749" y="1287018"/>
            <a:ext cx="5594976" cy="5613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0" i="0" dirty="0">
                <a:effectLst/>
              </a:rPr>
              <a:t>Hybrid architecture tries to get the best features of both monolithic kernel as well as microkernel. </a:t>
            </a:r>
          </a:p>
          <a:p>
            <a:r>
              <a:rPr lang="en-US" sz="1900" b="0" i="0" dirty="0">
                <a:effectLst/>
              </a:rPr>
              <a:t>Hybrid kernel aims to have an optimal performance and the flexibility to modify and upgrade kernel services.</a:t>
            </a:r>
          </a:p>
          <a:p>
            <a:pPr algn="just"/>
            <a:r>
              <a:rPr lang="en-US" altLang="en-US" sz="1900" dirty="0"/>
              <a:t>Most modern operating systems are not one pure model</a:t>
            </a:r>
          </a:p>
          <a:p>
            <a:pPr algn="just"/>
            <a:r>
              <a:rPr lang="en-US" altLang="en-US" sz="1900" dirty="0"/>
              <a:t>Linux and Solaris kernels in kernel address space, so monolithic, plus modular for dynamic loading of functionality</a:t>
            </a:r>
          </a:p>
          <a:p>
            <a:pPr algn="just"/>
            <a:r>
              <a:rPr lang="en-US" altLang="en-US" sz="1900" dirty="0"/>
              <a:t>Windows mostly monolithic, plus microkernel for different subsystem </a:t>
            </a:r>
            <a:r>
              <a:rPr lang="en-US" altLang="en-US" sz="1900" b="1" i="1" dirty="0"/>
              <a:t>personalities</a:t>
            </a:r>
          </a:p>
          <a:p>
            <a:pPr algn="just"/>
            <a:r>
              <a:rPr lang="en-US" altLang="en-US" sz="1900" dirty="0"/>
              <a:t>Apple Mac OS X hybrid, layered, </a:t>
            </a:r>
            <a:r>
              <a:rPr lang="en-US" altLang="en-US" sz="1900" b="1" dirty="0"/>
              <a:t>Aqua</a:t>
            </a:r>
            <a:r>
              <a:rPr lang="en-US" altLang="en-US" sz="1900" dirty="0"/>
              <a:t> UI plus </a:t>
            </a:r>
            <a:r>
              <a:rPr lang="en-US" altLang="en-US" sz="1900" b="1" dirty="0"/>
              <a:t>Cocoa</a:t>
            </a:r>
            <a:r>
              <a:rPr lang="en-US" altLang="en-US" sz="1900" dirty="0"/>
              <a:t> programming environment. The kernel consisting of Mach microkernel and BSD Unix parts, plus I/O kit and dynamically loadable modules (called </a:t>
            </a:r>
            <a:r>
              <a:rPr lang="en-US" altLang="en-US" sz="1900" b="1" dirty="0"/>
              <a:t>kernel extensions</a:t>
            </a:r>
            <a:r>
              <a:rPr lang="en-US" altLang="en-US" sz="1900" dirty="0"/>
              <a:t>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66B5BF1-C29B-46DA-9E6B-628889C98E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r="10893" b="1"/>
          <a:stretch/>
        </p:blipFill>
        <p:spPr>
          <a:xfrm>
            <a:off x="7666893" y="428934"/>
            <a:ext cx="2946508" cy="278873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0B9887E7-441D-41A6-A95D-2166CFB24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893" y="3590917"/>
            <a:ext cx="2946508" cy="263573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335EC39-A7AA-4D84-976B-922ACCB202C7}"/>
              </a:ext>
            </a:extLst>
          </p:cNvPr>
          <p:cNvSpPr txBox="1">
            <a:spLocks noChangeArrowheads="1"/>
          </p:cNvSpPr>
          <p:nvPr/>
        </p:nvSpPr>
        <p:spPr>
          <a:xfrm>
            <a:off x="6743616" y="57966"/>
            <a:ext cx="2673597" cy="7406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en-US" sz="1800" b="1" dirty="0"/>
              <a:t>macOS and iOS Structure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268635D-CABE-43BE-9616-56C4AA3E515D}"/>
              </a:ext>
            </a:extLst>
          </p:cNvPr>
          <p:cNvSpPr txBox="1">
            <a:spLocks noChangeArrowheads="1"/>
          </p:cNvSpPr>
          <p:nvPr/>
        </p:nvSpPr>
        <p:spPr>
          <a:xfrm>
            <a:off x="6849686" y="3366472"/>
            <a:ext cx="2033526" cy="5762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en-US" sz="1800" b="1" dirty="0"/>
              <a:t>Darwin</a:t>
            </a:r>
          </a:p>
        </p:txBody>
      </p:sp>
    </p:spTree>
    <p:extLst>
      <p:ext uri="{BB962C8B-B14F-4D97-AF65-F5344CB8AC3E}">
        <p14:creationId xmlns:p14="http://schemas.microsoft.com/office/powerpoint/2010/main" val="27901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262" name="Rectangle 72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63762A3F-E3BF-4B1B-8ABF-9D43E9D3C2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pPr eaLnBrk="1" hangingPunct="1"/>
            <a:r>
              <a:rPr lang="en-US" altLang="en-US" sz="3600"/>
              <a:t>iOS</a:t>
            </a:r>
          </a:p>
        </p:txBody>
      </p:sp>
      <p:sp>
        <p:nvSpPr>
          <p:cNvPr id="96263" name="Rectangle 7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13D559C0-E4A0-4AA2-953F-F1E8A81C3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40002" y="2070667"/>
            <a:ext cx="6003480" cy="3511943"/>
          </a:xfrm>
        </p:spPr>
        <p:txBody>
          <a:bodyPr anchor="ctr">
            <a:noAutofit/>
          </a:bodyPr>
          <a:lstStyle/>
          <a:p>
            <a:r>
              <a:rPr lang="en-US" altLang="en-US" sz="2200" dirty="0"/>
              <a:t>Apple mobile OS for </a:t>
            </a:r>
            <a:r>
              <a:rPr lang="en-US" altLang="en-US" sz="2200" b="1" i="1" dirty="0"/>
              <a:t>iPhone</a:t>
            </a:r>
            <a:r>
              <a:rPr lang="en-US" altLang="en-US" sz="2200" dirty="0"/>
              <a:t>, </a:t>
            </a:r>
            <a:r>
              <a:rPr lang="en-US" altLang="en-US" sz="2200" b="1" i="1" dirty="0"/>
              <a:t>iPad </a:t>
            </a:r>
            <a:r>
              <a:rPr lang="en-US" altLang="en-US" sz="2200" dirty="0"/>
              <a:t>Structured on Mac OS X, added functionality</a:t>
            </a:r>
          </a:p>
          <a:p>
            <a:r>
              <a:rPr lang="en-US" altLang="en-US" sz="2200" b="1" dirty="0">
                <a:latin typeface="+mj-lt"/>
              </a:rPr>
              <a:t>Cocoa</a:t>
            </a:r>
            <a:r>
              <a:rPr lang="en-US" altLang="en-US" sz="2200" b="1" dirty="0"/>
              <a:t> </a:t>
            </a:r>
            <a:r>
              <a:rPr lang="en-US" altLang="en-US" sz="2200" b="1" dirty="0">
                <a:latin typeface="+mj-lt"/>
              </a:rPr>
              <a:t>Touch</a:t>
            </a:r>
            <a:r>
              <a:rPr lang="en-US" altLang="en-US" sz="2200" b="1" dirty="0"/>
              <a:t> </a:t>
            </a:r>
            <a:r>
              <a:rPr lang="en-US" altLang="en-US" sz="2200" dirty="0"/>
              <a:t>Objective-C API for developing apps</a:t>
            </a:r>
          </a:p>
          <a:p>
            <a:r>
              <a:rPr lang="en-US" altLang="en-US" sz="2200" b="1" dirty="0">
                <a:latin typeface="+mj-lt"/>
              </a:rPr>
              <a:t>Media</a:t>
            </a:r>
            <a:r>
              <a:rPr lang="en-US" altLang="en-US" sz="2200" b="1" dirty="0"/>
              <a:t> </a:t>
            </a:r>
            <a:r>
              <a:rPr lang="en-US" altLang="en-US" sz="2200" b="1" dirty="0">
                <a:latin typeface="+mj-lt"/>
              </a:rPr>
              <a:t>services</a:t>
            </a:r>
            <a:r>
              <a:rPr lang="en-US" altLang="en-US" sz="2200" b="1" dirty="0"/>
              <a:t> </a:t>
            </a:r>
            <a:r>
              <a:rPr lang="en-US" altLang="en-US" sz="2200" dirty="0"/>
              <a:t>layer for graphics, audio, video</a:t>
            </a:r>
          </a:p>
          <a:p>
            <a:r>
              <a:rPr lang="en-US" altLang="en-US" sz="2200" b="1" dirty="0">
                <a:latin typeface="+mj-lt"/>
              </a:rPr>
              <a:t>Core</a:t>
            </a:r>
            <a:r>
              <a:rPr lang="en-US" altLang="en-US" sz="2200" b="1" dirty="0"/>
              <a:t> </a:t>
            </a:r>
            <a:r>
              <a:rPr lang="en-US" altLang="en-US" sz="2200" b="1" dirty="0">
                <a:latin typeface="+mj-lt"/>
              </a:rPr>
              <a:t>services</a:t>
            </a:r>
            <a:r>
              <a:rPr lang="en-US" altLang="en-US" sz="2200" b="1" dirty="0"/>
              <a:t> </a:t>
            </a:r>
            <a:r>
              <a:rPr lang="en-US" altLang="en-US" sz="2200" dirty="0"/>
              <a:t>provides cloud computing, databases</a:t>
            </a:r>
          </a:p>
          <a:p>
            <a:r>
              <a:rPr lang="en-US" altLang="en-US" sz="2200" dirty="0"/>
              <a:t>Core operating system, based on Mac OS X kernel</a:t>
            </a:r>
          </a:p>
        </p:txBody>
      </p:sp>
      <p:sp>
        <p:nvSpPr>
          <p:cNvPr id="96264" name="Rectangle 7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260" name="Picture 1" descr="2_17.pdf">
            <a:extLst>
              <a:ext uri="{FF2B5EF4-FFF2-40B4-BE49-F238E27FC236}">
                <a16:creationId xmlns:a16="http://schemas.microsoft.com/office/drawing/2014/main" id="{2E339495-3C55-43FC-A1DA-C5BF72DE9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019" y="650494"/>
            <a:ext cx="4248444" cy="532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F97DAC17-7FD8-4F1D-98AA-E844834494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1646" y="349664"/>
            <a:ext cx="5845571" cy="670753"/>
          </a:xfrm>
        </p:spPr>
        <p:txBody>
          <a:bodyPr anchor="b">
            <a:normAutofit fontScale="90000"/>
          </a:bodyPr>
          <a:lstStyle/>
          <a:p>
            <a:pPr eaLnBrk="1" hangingPunct="1"/>
            <a:r>
              <a:rPr lang="en-US" altLang="en-US" sz="4800" dirty="0"/>
              <a:t>Android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877184-CC02-4C99-8BD8-B8FA929E3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r="2" b="17557"/>
          <a:stretch/>
        </p:blipFill>
        <p:spPr bwMode="auto">
          <a:xfrm>
            <a:off x="7421373" y="627954"/>
            <a:ext cx="4235516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6388D-5E28-49EB-BC67-AE7639521E7D}"/>
              </a:ext>
            </a:extLst>
          </p:cNvPr>
          <p:cNvSpPr txBox="1"/>
          <p:nvPr/>
        </p:nvSpPr>
        <p:spPr>
          <a:xfrm>
            <a:off x="71387" y="1166172"/>
            <a:ext cx="7292435" cy="555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Uses Linux kernel for underlying functionalities such as threading, key security features and low-level memory management.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HAL provides standard interfaces that expose device hardware capabilities to the higher-level </a:t>
            </a:r>
            <a:r>
              <a:rPr lang="en-US" sz="1900" b="0" i="0" u="none" strike="noStrike" dirty="0">
                <a:effectLst/>
              </a:rPr>
              <a:t>Java API framework.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effectLst/>
              </a:rPr>
              <a:t>Android version 5.0 (API level 21) or higher, each app runs in its own process and with its own instance of the </a:t>
            </a:r>
            <a:r>
              <a:rPr lang="en-US" sz="1900" b="0" i="0" u="none" strike="noStrike" dirty="0">
                <a:effectLst/>
              </a:rPr>
              <a:t>Android Runtime (ART)</a:t>
            </a:r>
            <a:r>
              <a:rPr lang="en-US" sz="1900" b="0" i="0" dirty="0">
                <a:effectLst/>
              </a:rPr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ART, HAL and other components use Native C/C++ libraries.</a:t>
            </a:r>
            <a:endParaRPr lang="en-US" sz="1900" b="0" i="0" dirty="0">
              <a:effectLst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 dirty="0">
                <a:solidFill>
                  <a:srgbClr val="202124"/>
                </a:solidFill>
                <a:effectLst/>
              </a:rPr>
              <a:t>The entire feature-set of the Android OS is available through APIs written in the Java language.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 dirty="0"/>
              <a:t>Apps developed in Java plus Android API. Java class files compiled to Java bytecode then translated to executable then runs in Dalvik VM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 dirty="0"/>
              <a:t>Libraries include frameworks for web browser (</a:t>
            </a:r>
            <a:r>
              <a:rPr lang="en-US" altLang="en-US" sz="1900" dirty="0" err="1"/>
              <a:t>webkit</a:t>
            </a:r>
            <a:r>
              <a:rPr lang="en-US" altLang="en-US" sz="1900" dirty="0"/>
              <a:t>), database (SQLite), multimedia, smaller </a:t>
            </a:r>
            <a:r>
              <a:rPr lang="en-US" altLang="en-US" sz="1900" dirty="0" err="1"/>
              <a:t>libc</a:t>
            </a:r>
            <a:endParaRPr lang="en-US" altLang="en-US" sz="1900" dirty="0"/>
          </a:p>
          <a:p>
            <a:pPr lvl="2"/>
            <a:endParaRPr lang="en-US" altLang="en-US" sz="19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208308"/>
            <a:ext cx="10636784" cy="1325563"/>
          </a:xfrm>
        </p:spPr>
        <p:txBody>
          <a:bodyPr/>
          <a:lstStyle/>
          <a:p>
            <a:pPr algn="l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How does the OS start?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876740-FC2E-4276-84DC-712E8A10A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1882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</a:rPr>
              <a:t>When OS is installed, it is stored on the hard disk, a non-volatile memory.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Bootloader is a program that loads the kernel into RAM when the computer is started.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Bootloader or bootstrap loader is stored in Read-only-Memory (ROM), EPROM or Flash memory.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Firmware: Every device such as keyboard, mouse, disk drives have firmware stored in its own ROM storage. </a:t>
            </a:r>
          </a:p>
          <a:p>
            <a:pPr lvl="1"/>
            <a:r>
              <a:rPr lang="en-US" sz="2800" b="0" i="0" dirty="0">
                <a:solidFill>
                  <a:srgbClr val="333333"/>
                </a:solidFill>
                <a:effectLst/>
              </a:rPr>
              <a:t>Firmware is a type of logic that hardwires the devices and provides software, an interface to interact with hardware device.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D3E75-D8A1-486A-89A1-BC64591AA63A}"/>
              </a:ext>
            </a:extLst>
          </p:cNvPr>
          <p:cNvGrpSpPr/>
          <p:nvPr/>
        </p:nvGrpSpPr>
        <p:grpSpPr>
          <a:xfrm>
            <a:off x="0" y="0"/>
            <a:ext cx="12192001" cy="6860735"/>
            <a:chOff x="0" y="0"/>
            <a:chExt cx="12192001" cy="6860735"/>
          </a:xfrm>
        </p:grpSpPr>
        <p:pic>
          <p:nvPicPr>
            <p:cNvPr id="14" name="Picture 2" descr="KL Deemed to be University Logo">
              <a:extLst>
                <a:ext uri="{FF2B5EF4-FFF2-40B4-BE49-F238E27FC236}">
                  <a16:creationId xmlns:a16="http://schemas.microsoft.com/office/drawing/2014/main" id="{E0296896-D858-43D7-9AE6-7A4DCD33B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695DCD-28BE-4771-A3CB-EF44B98DE4FD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33CC0-D327-4CBD-ACCA-2854AF20D6A7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FDE942-E980-4156-A80F-505841D25731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D4E65-A90A-4F84-BB0A-208364D8EB67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4A94BE-07CB-4158-8910-3DF6083871B2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69AB69-0757-4A4C-B208-BA75EE254879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726F96-151B-47AF-BF74-2E2389D50112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04843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309118-9194-4F8F-97C8-FD164DB1AF4D}"/>
              </a:ext>
            </a:extLst>
          </p:cNvPr>
          <p:cNvSpPr/>
          <p:nvPr/>
        </p:nvSpPr>
        <p:spPr>
          <a:xfrm>
            <a:off x="670651" y="2686280"/>
            <a:ext cx="10850697" cy="1597445"/>
          </a:xfrm>
          <a:prstGeom prst="rect">
            <a:avLst/>
          </a:prstGeom>
          <a:solidFill>
            <a:srgbClr val="B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50" y="2811654"/>
            <a:ext cx="108506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Kernel Architecture Design of</a:t>
            </a:r>
            <a:b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</a:br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Operating Systems</a:t>
            </a:r>
            <a:endParaRPr lang="en-IN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Picture 2" descr="KL Deemed to be University Logo">
            <a:extLst>
              <a:ext uri="{FF2B5EF4-FFF2-40B4-BE49-F238E27FC236}">
                <a16:creationId xmlns:a16="http://schemas.microsoft.com/office/drawing/2014/main" id="{9150CB72-475A-4012-AA1F-6E8FA44F8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07" r="23747"/>
          <a:stretch/>
        </p:blipFill>
        <p:spPr bwMode="auto">
          <a:xfrm>
            <a:off x="10634098" y="6176963"/>
            <a:ext cx="1557903" cy="6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2F2BC-42C8-429C-A1B5-37D47EFACC12}"/>
              </a:ext>
            </a:extLst>
          </p:cNvPr>
          <p:cNvSpPr/>
          <p:nvPr/>
        </p:nvSpPr>
        <p:spPr>
          <a:xfrm>
            <a:off x="0" y="0"/>
            <a:ext cx="12192000" cy="1211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4F1C0-F409-46E9-AC60-F0BFBBA2A864}"/>
              </a:ext>
            </a:extLst>
          </p:cNvPr>
          <p:cNvSpPr/>
          <p:nvPr/>
        </p:nvSpPr>
        <p:spPr>
          <a:xfrm>
            <a:off x="0" y="6739549"/>
            <a:ext cx="10634098" cy="1211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1C5FAD-B59B-440E-88F5-E5C427292DCE}"/>
              </a:ext>
            </a:extLst>
          </p:cNvPr>
          <p:cNvSpPr/>
          <p:nvPr/>
        </p:nvSpPr>
        <p:spPr>
          <a:xfrm>
            <a:off x="1" y="2686280"/>
            <a:ext cx="403952" cy="1597445"/>
          </a:xfrm>
          <a:prstGeom prst="rect">
            <a:avLst/>
          </a:prstGeom>
          <a:solidFill>
            <a:srgbClr val="B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EC019E-BEB9-49A1-B463-36249D33CCA8}"/>
              </a:ext>
            </a:extLst>
          </p:cNvPr>
          <p:cNvSpPr/>
          <p:nvPr/>
        </p:nvSpPr>
        <p:spPr>
          <a:xfrm>
            <a:off x="11788048" y="2686280"/>
            <a:ext cx="403952" cy="1597445"/>
          </a:xfrm>
          <a:prstGeom prst="rect">
            <a:avLst/>
          </a:prstGeom>
          <a:solidFill>
            <a:srgbClr val="B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3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208308"/>
            <a:ext cx="10636784" cy="1325563"/>
          </a:xfrm>
        </p:spPr>
        <p:txBody>
          <a:bodyPr/>
          <a:lstStyle/>
          <a:p>
            <a:pPr algn="l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Linux Architecture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D3E75-D8A1-486A-89A1-BC64591AA63A}"/>
              </a:ext>
            </a:extLst>
          </p:cNvPr>
          <p:cNvGrpSpPr/>
          <p:nvPr/>
        </p:nvGrpSpPr>
        <p:grpSpPr>
          <a:xfrm>
            <a:off x="0" y="0"/>
            <a:ext cx="12192001" cy="6860735"/>
            <a:chOff x="0" y="0"/>
            <a:chExt cx="12192001" cy="6860735"/>
          </a:xfrm>
        </p:grpSpPr>
        <p:pic>
          <p:nvPicPr>
            <p:cNvPr id="14" name="Picture 2" descr="KL Deemed to be University Logo">
              <a:extLst>
                <a:ext uri="{FF2B5EF4-FFF2-40B4-BE49-F238E27FC236}">
                  <a16:creationId xmlns:a16="http://schemas.microsoft.com/office/drawing/2014/main" id="{E0296896-D858-43D7-9AE6-7A4DCD33B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695DCD-28BE-4771-A3CB-EF44B98DE4FD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33CC0-D327-4CBD-ACCA-2854AF20D6A7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FDE942-E980-4156-A80F-505841D25731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D4E65-A90A-4F84-BB0A-208364D8EB67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4A94BE-07CB-4158-8910-3DF6083871B2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69AB69-0757-4A4C-B208-BA75EE254879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726F96-151B-47AF-BF74-2E2389D50112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C27AAD-383D-4A4B-8790-A02358BC5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17656" r="9740" b="12932"/>
          <a:stretch/>
        </p:blipFill>
        <p:spPr bwMode="auto">
          <a:xfrm>
            <a:off x="4783401" y="1287962"/>
            <a:ext cx="7321388" cy="4782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D8D6F6-2C15-489E-B948-549D0C5EB8B9}"/>
              </a:ext>
            </a:extLst>
          </p:cNvPr>
          <p:cNvSpPr txBox="1"/>
          <p:nvPr/>
        </p:nvSpPr>
        <p:spPr>
          <a:xfrm>
            <a:off x="87211" y="1247724"/>
            <a:ext cx="467415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Linux has a monolithic Kernel.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System libraries and Device drivers that help Software applications to pass instructions to the Kernel or the Device drivers.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Device drivers are software's that interact (take input or provide output or both) with the firmware of the particular device.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User mode has applications or tools which in turn interact with Kernel directly or indirectly via system libraries, device drivers. 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4883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208308"/>
            <a:ext cx="10636784" cy="1325563"/>
          </a:xfrm>
        </p:spPr>
        <p:txBody>
          <a:bodyPr/>
          <a:lstStyle/>
          <a:p>
            <a:pPr algn="l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Windows NT Architecture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D3E75-D8A1-486A-89A1-BC64591AA63A}"/>
              </a:ext>
            </a:extLst>
          </p:cNvPr>
          <p:cNvGrpSpPr/>
          <p:nvPr/>
        </p:nvGrpSpPr>
        <p:grpSpPr>
          <a:xfrm>
            <a:off x="0" y="0"/>
            <a:ext cx="12192001" cy="6860735"/>
            <a:chOff x="0" y="0"/>
            <a:chExt cx="12192001" cy="6860735"/>
          </a:xfrm>
        </p:grpSpPr>
        <p:pic>
          <p:nvPicPr>
            <p:cNvPr id="14" name="Picture 2" descr="KL Deemed to be University Logo">
              <a:extLst>
                <a:ext uri="{FF2B5EF4-FFF2-40B4-BE49-F238E27FC236}">
                  <a16:creationId xmlns:a16="http://schemas.microsoft.com/office/drawing/2014/main" id="{E0296896-D858-43D7-9AE6-7A4DCD33B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695DCD-28BE-4771-A3CB-EF44B98DE4FD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33CC0-D327-4CBD-ACCA-2854AF20D6A7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FDE942-E980-4156-A80F-505841D25731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D4E65-A90A-4F84-BB0A-208364D8EB67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4A94BE-07CB-4158-8910-3DF6083871B2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69AB69-0757-4A4C-B208-BA75EE254879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726F96-151B-47AF-BF74-2E2389D50112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2D8D6F6-2C15-489E-B948-549D0C5EB8B9}"/>
              </a:ext>
            </a:extLst>
          </p:cNvPr>
          <p:cNvSpPr txBox="1"/>
          <p:nvPr/>
        </p:nvSpPr>
        <p:spPr>
          <a:xfrm>
            <a:off x="61665" y="1333855"/>
            <a:ext cx="6434775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effectLst/>
              </a:rPr>
              <a:t>HAL</a:t>
            </a:r>
            <a:r>
              <a:rPr lang="en-US" sz="2200" b="0" dirty="0">
                <a:effectLst/>
              </a:rPr>
              <a:t>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was designed to hide differences in hardware and provide a consistent platform on which the kernel is run.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effectLst/>
              </a:rPr>
              <a:t>The </a:t>
            </a:r>
            <a:r>
              <a:rPr lang="en-US" sz="2200" b="1" dirty="0">
                <a:effectLst/>
              </a:rPr>
              <a:t>Executive interfaces</a:t>
            </a:r>
            <a:r>
              <a:rPr lang="en-US" sz="2200" b="0" dirty="0">
                <a:effectLst/>
              </a:rPr>
              <a:t>, with all the user mode subsystems, deal with I/O, object management, security and process management.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dirty="0">
                <a:effectLst/>
              </a:rPr>
              <a:t>The </a:t>
            </a:r>
            <a:r>
              <a:rPr lang="en-US" sz="2200" b="1" dirty="0">
                <a:effectLst/>
              </a:rPr>
              <a:t>kernel </a:t>
            </a:r>
            <a:r>
              <a:rPr lang="en-US" sz="2200" b="0" dirty="0">
                <a:effectLst/>
              </a:rPr>
              <a:t>sits between the hardware abstraction layer and the Executive to provide multiprocessor synchronization, </a:t>
            </a:r>
            <a:r>
              <a:rPr lang="en-US" sz="2200" b="0" u="none" strike="noStrike" dirty="0">
                <a:effectLst/>
              </a:rPr>
              <a:t>thread</a:t>
            </a:r>
            <a:r>
              <a:rPr lang="en-US" sz="2200" b="0" dirty="0">
                <a:effectLst/>
              </a:rPr>
              <a:t> and interrupt scheduling and dispatching, and trap handling and exception dispatching. 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202122"/>
                </a:solidFill>
                <a:effectLst/>
              </a:rPr>
              <a:t>The kernel is also responsible for initializing </a:t>
            </a:r>
            <a:r>
              <a:rPr lang="en-US" sz="2200" b="1" i="0" dirty="0">
                <a:solidFill>
                  <a:srgbClr val="202122"/>
                </a:solidFill>
                <a:effectLst/>
              </a:rPr>
              <a:t>device drivers 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at bootup.</a:t>
            </a:r>
            <a:endParaRPr lang="en-IN" sz="2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8F3070-6A11-4C30-8F3F-1A3D5DBF2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68" y="0"/>
            <a:ext cx="4850848" cy="6216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8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E309118-9194-4F8F-97C8-FD164DB1AF4D}"/>
              </a:ext>
            </a:extLst>
          </p:cNvPr>
          <p:cNvSpPr/>
          <p:nvPr/>
        </p:nvSpPr>
        <p:spPr>
          <a:xfrm>
            <a:off x="670651" y="2686280"/>
            <a:ext cx="10850697" cy="1597445"/>
          </a:xfrm>
          <a:prstGeom prst="rect">
            <a:avLst/>
          </a:prstGeom>
          <a:solidFill>
            <a:srgbClr val="B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50" y="2811654"/>
            <a:ext cx="1085069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Kernel Architecture Implementation in Course</a:t>
            </a:r>
            <a:endParaRPr lang="en-IN" sz="6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8" name="Picture 2" descr="KL Deemed to be University Logo">
            <a:extLst>
              <a:ext uri="{FF2B5EF4-FFF2-40B4-BE49-F238E27FC236}">
                <a16:creationId xmlns:a16="http://schemas.microsoft.com/office/drawing/2014/main" id="{9150CB72-475A-4012-AA1F-6E8FA44F85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07" r="23747"/>
          <a:stretch/>
        </p:blipFill>
        <p:spPr bwMode="auto">
          <a:xfrm>
            <a:off x="10634098" y="6176963"/>
            <a:ext cx="1557903" cy="65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682F2BC-42C8-429C-A1B5-37D47EFACC12}"/>
              </a:ext>
            </a:extLst>
          </p:cNvPr>
          <p:cNvSpPr/>
          <p:nvPr/>
        </p:nvSpPr>
        <p:spPr>
          <a:xfrm>
            <a:off x="0" y="0"/>
            <a:ext cx="12192000" cy="1211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4F1C0-F409-46E9-AC60-F0BFBBA2A864}"/>
              </a:ext>
            </a:extLst>
          </p:cNvPr>
          <p:cNvSpPr/>
          <p:nvPr/>
        </p:nvSpPr>
        <p:spPr>
          <a:xfrm>
            <a:off x="0" y="6739549"/>
            <a:ext cx="10634098" cy="1211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1C5FAD-B59B-440E-88F5-E5C427292DCE}"/>
              </a:ext>
            </a:extLst>
          </p:cNvPr>
          <p:cNvSpPr/>
          <p:nvPr/>
        </p:nvSpPr>
        <p:spPr>
          <a:xfrm>
            <a:off x="1" y="2686280"/>
            <a:ext cx="403952" cy="1597445"/>
          </a:xfrm>
          <a:prstGeom prst="rect">
            <a:avLst/>
          </a:prstGeom>
          <a:solidFill>
            <a:srgbClr val="B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EC019E-BEB9-49A1-B463-36249D33CCA8}"/>
              </a:ext>
            </a:extLst>
          </p:cNvPr>
          <p:cNvSpPr/>
          <p:nvPr/>
        </p:nvSpPr>
        <p:spPr>
          <a:xfrm>
            <a:off x="11788048" y="2686280"/>
            <a:ext cx="403952" cy="1597445"/>
          </a:xfrm>
          <a:prstGeom prst="rect">
            <a:avLst/>
          </a:prstGeom>
          <a:solidFill>
            <a:srgbClr val="BA1A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757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1" y="208100"/>
            <a:ext cx="11767933" cy="641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239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44AB0DA-38AB-49D3-B7C8-484D7611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73" y="183166"/>
            <a:ext cx="6937599" cy="638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208308"/>
            <a:ext cx="10636784" cy="1325563"/>
          </a:xfrm>
        </p:spPr>
        <p:txBody>
          <a:bodyPr/>
          <a:lstStyle/>
          <a:p>
            <a:pPr algn="l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Unix Architecture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D3E75-D8A1-486A-89A1-BC64591AA63A}"/>
              </a:ext>
            </a:extLst>
          </p:cNvPr>
          <p:cNvGrpSpPr/>
          <p:nvPr/>
        </p:nvGrpSpPr>
        <p:grpSpPr>
          <a:xfrm>
            <a:off x="0" y="0"/>
            <a:ext cx="12192001" cy="6860735"/>
            <a:chOff x="0" y="0"/>
            <a:chExt cx="12192001" cy="6860735"/>
          </a:xfrm>
        </p:grpSpPr>
        <p:pic>
          <p:nvPicPr>
            <p:cNvPr id="14" name="Picture 2" descr="KL Deemed to be University Logo">
              <a:extLst>
                <a:ext uri="{FF2B5EF4-FFF2-40B4-BE49-F238E27FC236}">
                  <a16:creationId xmlns:a16="http://schemas.microsoft.com/office/drawing/2014/main" id="{E0296896-D858-43D7-9AE6-7A4DCD33B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695DCD-28BE-4771-A3CB-EF44B98DE4FD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33CC0-D327-4CBD-ACCA-2854AF20D6A7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FDE942-E980-4156-A80F-505841D25731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D4E65-A90A-4F84-BB0A-208364D8EB67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4A94BE-07CB-4158-8910-3DF6083871B2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69AB69-0757-4A4C-B208-BA75EE254879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726F96-151B-47AF-BF74-2E2389D50112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E5A98-C1C6-4AF5-9F18-19A7542C5142}"/>
              </a:ext>
            </a:extLst>
          </p:cNvPr>
          <p:cNvSpPr txBox="1"/>
          <p:nvPr/>
        </p:nvSpPr>
        <p:spPr>
          <a:xfrm>
            <a:off x="130953" y="1533871"/>
            <a:ext cx="39192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i="0" dirty="0">
                <a:solidFill>
                  <a:srgbClr val="24292E"/>
                </a:solidFill>
                <a:effectLst/>
              </a:rPr>
              <a:t>The operating systems interacts directly with the hardware, providing common services to programs and insulating them from hardware idiosyncrasies. </a:t>
            </a:r>
          </a:p>
          <a:p>
            <a:endParaRPr lang="en-IN" sz="2400" b="0" i="0" dirty="0">
              <a:solidFill>
                <a:srgbClr val="24292E"/>
              </a:solidFill>
              <a:effectLst/>
            </a:endParaRPr>
          </a:p>
          <a:p>
            <a:r>
              <a:rPr lang="en-IN" sz="2400" b="0" i="0" dirty="0">
                <a:solidFill>
                  <a:srgbClr val="24292E"/>
                </a:solidFill>
                <a:effectLst/>
              </a:rPr>
              <a:t>Programs such as the shell and editors shown in the outer layers interact with the kernel by invoking a well defined set of </a:t>
            </a:r>
            <a:r>
              <a:rPr lang="en-IN" sz="2400" b="0" i="1" dirty="0">
                <a:solidFill>
                  <a:srgbClr val="24292E"/>
                </a:solidFill>
                <a:effectLst/>
              </a:rPr>
              <a:t>system calls</a:t>
            </a:r>
            <a:r>
              <a:rPr lang="en-IN" sz="2400" b="0" i="0" dirty="0">
                <a:solidFill>
                  <a:srgbClr val="24292E"/>
                </a:solidFill>
                <a:effectLst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43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13F01F3-7CB4-416E-B07D-64584F19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949" y="219325"/>
            <a:ext cx="5601668" cy="629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208308"/>
            <a:ext cx="10636784" cy="1325563"/>
          </a:xfrm>
        </p:spPr>
        <p:txBody>
          <a:bodyPr/>
          <a:lstStyle/>
          <a:p>
            <a:pPr algn="l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Unix Kernel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DD3E75-D8A1-486A-89A1-BC64591AA63A}"/>
              </a:ext>
            </a:extLst>
          </p:cNvPr>
          <p:cNvGrpSpPr/>
          <p:nvPr/>
        </p:nvGrpSpPr>
        <p:grpSpPr>
          <a:xfrm>
            <a:off x="0" y="0"/>
            <a:ext cx="12192001" cy="6860735"/>
            <a:chOff x="0" y="0"/>
            <a:chExt cx="12192001" cy="6860735"/>
          </a:xfrm>
        </p:grpSpPr>
        <p:pic>
          <p:nvPicPr>
            <p:cNvPr id="14" name="Picture 2" descr="KL Deemed to be University Logo">
              <a:extLst>
                <a:ext uri="{FF2B5EF4-FFF2-40B4-BE49-F238E27FC236}">
                  <a16:creationId xmlns:a16="http://schemas.microsoft.com/office/drawing/2014/main" id="{E0296896-D858-43D7-9AE6-7A4DCD33B5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695DCD-28BE-4771-A3CB-EF44B98DE4FD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C33CC0-D327-4CBD-ACCA-2854AF20D6A7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FDE942-E980-4156-A80F-505841D25731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5D4E65-A90A-4F84-BB0A-208364D8EB67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4A94BE-07CB-4158-8910-3DF6083871B2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69AB69-0757-4A4C-B208-BA75EE254879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726F96-151B-47AF-BF74-2E2389D50112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5E5A98-C1C6-4AF5-9F18-19A7542C5142}"/>
              </a:ext>
            </a:extLst>
          </p:cNvPr>
          <p:cNvSpPr txBox="1"/>
          <p:nvPr/>
        </p:nvSpPr>
        <p:spPr>
          <a:xfrm>
            <a:off x="130952" y="1533871"/>
            <a:ext cx="56016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0" i="0" dirty="0">
                <a:solidFill>
                  <a:srgbClr val="24292E"/>
                </a:solidFill>
                <a:effectLst/>
              </a:rPr>
              <a:t>The two entities, files and processes, are the two central concepts in the UNIX system model.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92E"/>
                </a:solidFill>
                <a:effectLst/>
              </a:rPr>
              <a:t>The </a:t>
            </a:r>
            <a:r>
              <a:rPr lang="en-IN" sz="2400" b="0" i="1" dirty="0">
                <a:solidFill>
                  <a:srgbClr val="24292E"/>
                </a:solidFill>
                <a:effectLst/>
              </a:rPr>
              <a:t>file subsystem</a:t>
            </a:r>
            <a:r>
              <a:rPr lang="en-IN" sz="2400" b="0" i="0" dirty="0">
                <a:solidFill>
                  <a:srgbClr val="24292E"/>
                </a:solidFill>
                <a:effectLst/>
              </a:rPr>
              <a:t> is on the left and the </a:t>
            </a:r>
            <a:r>
              <a:rPr lang="en-IN" sz="2400" b="0" i="1" dirty="0">
                <a:solidFill>
                  <a:srgbClr val="24292E"/>
                </a:solidFill>
                <a:effectLst/>
              </a:rPr>
              <a:t>process control subsystem</a:t>
            </a:r>
            <a:r>
              <a:rPr lang="en-IN" sz="2400" b="0" i="0" dirty="0">
                <a:solidFill>
                  <a:srgbClr val="24292E"/>
                </a:solidFill>
                <a:effectLst/>
              </a:rPr>
              <a:t> is on the right.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92E"/>
                </a:solidFill>
                <a:effectLst/>
              </a:rPr>
              <a:t>The diagram shows 3 levels : user, kernel, and hardware.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24292E"/>
                </a:solidFill>
                <a:effectLst/>
              </a:rPr>
              <a:t>The system call and library interface represent the border between user programs and the kernel.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93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008973-65FB-40C1-893A-A58712593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6DE73-3A40-4B12-8697-E0C74FE3C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999067"/>
            <a:ext cx="6465757" cy="4856480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/>
              <a:t>Session 2</a:t>
            </a:r>
            <a:br>
              <a:rPr lang="en-US" sz="6600" dirty="0"/>
            </a:br>
            <a:br>
              <a:rPr lang="en-US" sz="6600" dirty="0"/>
            </a:br>
            <a:r>
              <a:rPr lang="en-US" sz="2000" b="1" dirty="0">
                <a:solidFill>
                  <a:srgbClr val="C00000"/>
                </a:solidFill>
              </a:rPr>
              <a:t>Outcome : </a:t>
            </a:r>
            <a:br>
              <a:rPr lang="en-US" sz="2000" b="1" dirty="0">
                <a:solidFill>
                  <a:srgbClr val="C00000"/>
                </a:solidFill>
              </a:rPr>
            </a:br>
            <a:r>
              <a:rPr lang="en-US" sz="20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Understand Operating Systems Design Approaches 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8829B-C7EF-4D51-94DF-A8B1A80C2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0605" y="1"/>
            <a:ext cx="268139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A6D10-3F68-4EAB-9085-93C36B5FC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4507" y="767714"/>
            <a:ext cx="3860055" cy="53225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D8C92-4B87-4FD4-8331-6354BFA39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80073" y="1002453"/>
            <a:ext cx="3392353" cy="4856480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OS DESIGN APPROACHES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Simple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Monolithic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Layered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Microkernel 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dirty="0"/>
              <a:t>Modular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Hybrid 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iOS</a:t>
            </a:r>
          </a:p>
          <a:p>
            <a:pPr marL="914400" lvl="1" indent="-457200" algn="l">
              <a:buFont typeface="Wingdings" panose="05000000000000000000" pitchFamily="2" charset="2"/>
              <a:buChar char="ü"/>
            </a:pPr>
            <a:r>
              <a:rPr lang="en-IN" sz="2800" i="0" dirty="0">
                <a:effectLst/>
              </a:rPr>
              <a:t>Android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C38C6B01-5C30-47AE-94D3-B54B34D68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761488"/>
            <a:ext cx="242107" cy="1340860"/>
            <a:chOff x="56167" y="2761488"/>
            <a:chExt cx="242107" cy="1340860"/>
          </a:xfrm>
        </p:grpSpPr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8C957847-7C0E-48CD-A0C7-E8F76FCB0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750A171B-FE02-4328-8218-84B8A73D2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D250ED76-8AAB-4BA3-8FB9-7D9DAD1EF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90E9A077-3D43-42CE-A80F-4D77A9640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13B87A5D-9EA1-4543-A4CB-0E744C224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95211382-25DA-4D78-8A2A-65BF812E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DB854E96-4BF7-41B7-98ED-218896E4B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59">
              <a:extLst>
                <a:ext uri="{FF2B5EF4-FFF2-40B4-BE49-F238E27FC236}">
                  <a16:creationId xmlns:a16="http://schemas.microsoft.com/office/drawing/2014/main" id="{37D8D120-EF4A-4300-A248-1F0A6EF04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AC2782E1-E97A-4860-805A-381C628EF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DA923931-3C79-451C-B0DD-D8C5C9B12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96552411-1484-4559-9B19-D82BA727FE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96625486-87AB-40D0-B29C-F061F36B0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5CF69521-6B14-449B-AFAD-5246F7BBF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CCB1E40-AD9F-4FDE-9794-BA67A8F0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072A675B-C9E6-4B87-B488-FB7450C0A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07438C80-8A3A-4E13-838D-B676C615B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03A1462E-5653-41AA-9086-553DD10C1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C5D0C27E-61AE-48DC-95B4-5FEBCE413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AE1C1E45-C712-4F12-B421-9DBD634FC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6537F337-22CC-46D3-8A70-335E1E44E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50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CEBF9-AD64-43BA-8332-2B00216D8FDD}"/>
              </a:ext>
            </a:extLst>
          </p:cNvPr>
          <p:cNvSpPr/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Operating System Design Approaches</a:t>
            </a:r>
            <a:endParaRPr lang="en-US" sz="4400" b="1" kern="1200" cap="none" spc="0">
              <a:ln/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027">
            <a:extLst>
              <a:ext uri="{FF2B5EF4-FFF2-40B4-BE49-F238E27FC236}">
                <a16:creationId xmlns:a16="http://schemas.microsoft.com/office/drawing/2014/main" id="{3D0DEE92-8856-4E17-8D0D-752B14DDCE36}"/>
              </a:ext>
            </a:extLst>
          </p:cNvPr>
          <p:cNvSpPr txBox="1">
            <a:spLocks noChangeArrowheads="1"/>
          </p:cNvSpPr>
          <p:nvPr/>
        </p:nvSpPr>
        <p:spPr>
          <a:xfrm>
            <a:off x="4184548" y="274241"/>
            <a:ext cx="4336142" cy="621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Internal structure of different Operating Systems  can vary widely</a:t>
            </a:r>
          </a:p>
          <a:p>
            <a:endParaRPr lang="en-US" sz="1800" dirty="0"/>
          </a:p>
          <a:p>
            <a:r>
              <a:rPr lang="en-US" sz="1800" dirty="0"/>
              <a:t>Start by defining goals and specifications </a:t>
            </a:r>
          </a:p>
          <a:p>
            <a:endParaRPr lang="en-US" sz="1800" dirty="0"/>
          </a:p>
          <a:p>
            <a:r>
              <a:rPr lang="en-US" sz="1800" dirty="0"/>
              <a:t>Affected by choice of hardware, type of system(Portability)</a:t>
            </a:r>
          </a:p>
          <a:p>
            <a:endParaRPr lang="en-US" sz="1800" dirty="0"/>
          </a:p>
          <a:p>
            <a:r>
              <a:rPr lang="en-US" sz="1800" i="1" dirty="0"/>
              <a:t>User</a:t>
            </a:r>
            <a:r>
              <a:rPr lang="en-US" sz="1800" dirty="0"/>
              <a:t> goals and </a:t>
            </a:r>
            <a:r>
              <a:rPr lang="en-US" sz="1800" i="1" dirty="0"/>
              <a:t>System</a:t>
            </a:r>
            <a:r>
              <a:rPr lang="en-US" sz="1800" dirty="0"/>
              <a:t> goals</a:t>
            </a:r>
          </a:p>
          <a:p>
            <a:pPr lvl="1"/>
            <a:r>
              <a:rPr lang="en-US" sz="1800" dirty="0"/>
              <a:t>User goals – operating system should be convenient to use, easy to learn, reliable, safe, and fast</a:t>
            </a:r>
          </a:p>
          <a:p>
            <a:pPr lvl="1"/>
            <a:r>
              <a:rPr lang="en-US" sz="1800" dirty="0"/>
              <a:t>System goals – operating system should be easy to design, implement, and maintain, as well as flexible, reliable, error-free, and efficient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E391355-0DF0-4D25-A9B0-32E8802EB6C6}"/>
              </a:ext>
            </a:extLst>
          </p:cNvPr>
          <p:cNvSpPr txBox="1">
            <a:spLocks noChangeArrowheads="1"/>
          </p:cNvSpPr>
          <p:nvPr/>
        </p:nvSpPr>
        <p:spPr>
          <a:xfrm>
            <a:off x="8826146" y="319088"/>
            <a:ext cx="3060398" cy="4530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Important principle to separate</a:t>
            </a:r>
          </a:p>
          <a:p>
            <a:pPr>
              <a:buFont typeface="Monotype Sorts" charset="2"/>
              <a:buNone/>
            </a:pPr>
            <a:r>
              <a:rPr lang="en-US" sz="1800" b="1" dirty="0"/>
              <a:t>	Policy:   </a:t>
            </a:r>
            <a:r>
              <a:rPr lang="en-US" sz="1800" dirty="0"/>
              <a:t>What will be done?</a:t>
            </a:r>
            <a:r>
              <a:rPr lang="en-US" sz="1800" b="1" dirty="0"/>
              <a:t> </a:t>
            </a:r>
            <a:br>
              <a:rPr lang="en-US" sz="1800" b="1" dirty="0"/>
            </a:br>
            <a:r>
              <a:rPr lang="en-US" sz="1800" b="1" dirty="0"/>
              <a:t>Mechanism:  </a:t>
            </a:r>
            <a:r>
              <a:rPr lang="en-US" sz="1800" dirty="0"/>
              <a:t>How to do it?</a:t>
            </a:r>
          </a:p>
          <a:p>
            <a:pPr>
              <a:buFont typeface="Monotype Sorts" charset="2"/>
              <a:buNone/>
            </a:pPr>
            <a:endParaRPr lang="en-US" sz="1800" dirty="0"/>
          </a:p>
          <a:p>
            <a:r>
              <a:rPr lang="en-US" sz="1800" dirty="0"/>
              <a:t>Mechanisms determine how to do something; policies decide what will be done</a:t>
            </a:r>
          </a:p>
          <a:p>
            <a:r>
              <a:rPr lang="en-US" sz="1800" dirty="0"/>
              <a:t>The separation of policy from mechanism is a very important principle, it allows maximum flexibility if policy decisions are to be changed later</a:t>
            </a:r>
          </a:p>
          <a:p>
            <a:pPr>
              <a:buFont typeface="Monotype Sorts" charset="2"/>
              <a:buNone/>
            </a:pPr>
            <a:endParaRPr lang="en-US" sz="1800" dirty="0"/>
          </a:p>
          <a:p>
            <a:pPr>
              <a:buFont typeface="Monotype Sorts" charset="2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480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7C44E5-FFE5-4BCC-B0BF-50E326D34B65}"/>
              </a:ext>
            </a:extLst>
          </p:cNvPr>
          <p:cNvSpPr txBox="1">
            <a:spLocks noChangeArrowheads="1"/>
          </p:cNvSpPr>
          <p:nvPr/>
        </p:nvSpPr>
        <p:spPr>
          <a:xfrm>
            <a:off x="589560" y="856180"/>
            <a:ext cx="4560584" cy="112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dirty="0"/>
              <a:t>Simple Structure-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MS-DOS Layer Structure</a:t>
            </a:r>
            <a:r>
              <a:rPr lang="en-US" sz="40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7E2F72D-778A-4E50-9E9C-391C0A19305F}"/>
              </a:ext>
            </a:extLst>
          </p:cNvPr>
          <p:cNvSpPr txBox="1">
            <a:spLocks noChangeArrowheads="1"/>
          </p:cNvSpPr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MS-DOS – written to provide the most functionality in the least space</a:t>
            </a:r>
          </a:p>
          <a:p>
            <a:pPr lvl="1"/>
            <a:r>
              <a:rPr lang="en-US" sz="2000" dirty="0"/>
              <a:t>Not divided into modules</a:t>
            </a:r>
          </a:p>
          <a:p>
            <a:pPr lvl="1"/>
            <a:r>
              <a:rPr lang="en-US" sz="2000" dirty="0"/>
              <a:t>Although MS-DOS has some structure, its interfaces and levels of functionality are not well separated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2">
            <a:extLst>
              <a:ext uri="{FF2B5EF4-FFF2-40B4-BE49-F238E27FC236}">
                <a16:creationId xmlns:a16="http://schemas.microsoft.com/office/drawing/2014/main" id="{EE0C1350-C71F-4B78-8FBC-93D6AF22C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r="714" b="4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7460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143494-C438-4F85-8563-F756FD09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71" y="208308"/>
            <a:ext cx="10636784" cy="1325563"/>
          </a:xfrm>
        </p:spPr>
        <p:txBody>
          <a:bodyPr/>
          <a:lstStyle/>
          <a:p>
            <a:pPr lvl="1"/>
            <a:r>
              <a:rPr lang="en-IN" sz="4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Monolithic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876740-FC2E-4276-84DC-712E8A10A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57" y="2372391"/>
            <a:ext cx="11632743" cy="596847"/>
          </a:xfrm>
        </p:spPr>
        <p:txBody>
          <a:bodyPr>
            <a:noAutofit/>
          </a:bodyPr>
          <a:lstStyle/>
          <a:p>
            <a:r>
              <a:rPr lang="en-US" b="0" i="0" dirty="0">
                <a:effectLst/>
              </a:rPr>
              <a:t>Run as a single process in a single address space in memory.</a:t>
            </a: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01AFC7-1125-48E1-AE3C-2A13C34AB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5" t="2187" r="3161" b="12635"/>
          <a:stretch/>
        </p:blipFill>
        <p:spPr bwMode="auto">
          <a:xfrm>
            <a:off x="7491471" y="2910197"/>
            <a:ext cx="4700529" cy="326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4972E-F88F-4155-876B-CAF2E4220007}"/>
              </a:ext>
            </a:extLst>
          </p:cNvPr>
          <p:cNvSpPr txBox="1"/>
          <p:nvPr/>
        </p:nvSpPr>
        <p:spPr>
          <a:xfrm>
            <a:off x="254457" y="1386320"/>
            <a:ext cx="11467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effectLst/>
              </a:rPr>
              <a:t>Monolithic kernel has all the operating system functions or services within a single kernel.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AE8C45-321F-4931-B2D9-EBF4CD62C1A9}"/>
              </a:ext>
            </a:extLst>
          </p:cNvPr>
          <p:cNvGrpSpPr/>
          <p:nvPr/>
        </p:nvGrpSpPr>
        <p:grpSpPr>
          <a:xfrm>
            <a:off x="0" y="-2735"/>
            <a:ext cx="12192001" cy="6860735"/>
            <a:chOff x="0" y="0"/>
            <a:chExt cx="12192001" cy="6860735"/>
          </a:xfrm>
        </p:grpSpPr>
        <p:pic>
          <p:nvPicPr>
            <p:cNvPr id="13" name="Picture 2" descr="KL Deemed to be University Logo">
              <a:extLst>
                <a:ext uri="{FF2B5EF4-FFF2-40B4-BE49-F238E27FC236}">
                  <a16:creationId xmlns:a16="http://schemas.microsoft.com/office/drawing/2014/main" id="{5361D160-182C-46A1-B314-7D67E6A97D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7007" r="23747"/>
            <a:stretch/>
          </p:blipFill>
          <p:spPr bwMode="auto">
            <a:xfrm>
              <a:off x="10634098" y="6176963"/>
              <a:ext cx="1557903" cy="65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64E29B-A907-4BD7-8B48-E563386A4D84}"/>
                </a:ext>
              </a:extLst>
            </p:cNvPr>
            <p:cNvSpPr/>
            <p:nvPr/>
          </p:nvSpPr>
          <p:spPr>
            <a:xfrm>
              <a:off x="0" y="0"/>
              <a:ext cx="1219200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0B1BFA-BBD2-4DA7-AA4C-D7DC5FC95FC4}"/>
                </a:ext>
              </a:extLst>
            </p:cNvPr>
            <p:cNvSpPr/>
            <p:nvPr/>
          </p:nvSpPr>
          <p:spPr>
            <a:xfrm>
              <a:off x="1" y="6739549"/>
              <a:ext cx="10443990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EBDE2C-2803-4913-9E58-1CF800786E39}"/>
                </a:ext>
              </a:extLst>
            </p:cNvPr>
            <p:cNvSpPr/>
            <p:nvPr/>
          </p:nvSpPr>
          <p:spPr>
            <a:xfrm>
              <a:off x="1" y="220337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ADBAFD8-39FF-444E-9670-9763F49B13FD}"/>
                </a:ext>
              </a:extLst>
            </p:cNvPr>
            <p:cNvSpPr/>
            <p:nvPr/>
          </p:nvSpPr>
          <p:spPr>
            <a:xfrm>
              <a:off x="10466024" y="6736814"/>
              <a:ext cx="88135" cy="12118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E375D2-4447-42E8-A3B8-261194BE3ADD}"/>
                </a:ext>
              </a:extLst>
            </p:cNvPr>
            <p:cNvSpPr/>
            <p:nvPr/>
          </p:nvSpPr>
          <p:spPr>
            <a:xfrm>
              <a:off x="11501610" y="220337"/>
              <a:ext cx="690390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A99481-478E-4ED2-846D-0718F12C25CE}"/>
                </a:ext>
              </a:extLst>
            </p:cNvPr>
            <p:cNvSpPr/>
            <p:nvPr/>
          </p:nvSpPr>
          <p:spPr>
            <a:xfrm>
              <a:off x="1135613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D3877B-6FAF-4C0E-9CA4-7303B598CC13}"/>
                </a:ext>
              </a:extLst>
            </p:cNvPr>
            <p:cNvSpPr/>
            <p:nvPr/>
          </p:nvSpPr>
          <p:spPr>
            <a:xfrm>
              <a:off x="11217290" y="219325"/>
              <a:ext cx="88134" cy="991518"/>
            </a:xfrm>
            <a:prstGeom prst="rect">
              <a:avLst/>
            </a:prstGeom>
            <a:solidFill>
              <a:srgbClr val="BA1A1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62EDAB9-DE81-472C-BF9F-66C5A076A124}"/>
              </a:ext>
            </a:extLst>
          </p:cNvPr>
          <p:cNvSpPr txBox="1"/>
          <p:nvPr/>
        </p:nvSpPr>
        <p:spPr>
          <a:xfrm>
            <a:off x="227682" y="2764464"/>
            <a:ext cx="72197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</a:rPr>
              <a:t>Less flexible for modifications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Kernel mode and User mode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Kernel mode -  has all the primary or core operation system features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0" i="0" dirty="0">
                <a:effectLst/>
              </a:rPr>
              <a:t>User mode has the operating system features not added in the kernel mode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</a:rPr>
              <a:t>Windows 95, 98, ME.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</a:rPr>
              <a:t>All Linux distributions.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800" b="0" i="0" dirty="0">
                <a:effectLst/>
              </a:rPr>
              <a:t>Android uses a modified Linux Kernel</a:t>
            </a:r>
          </a:p>
        </p:txBody>
      </p:sp>
    </p:spTree>
    <p:extLst>
      <p:ext uri="{BB962C8B-B14F-4D97-AF65-F5344CB8AC3E}">
        <p14:creationId xmlns:p14="http://schemas.microsoft.com/office/powerpoint/2010/main" val="298667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B7A25F-E51A-451C-A1A3-5D7CF8DD36E3}"/>
              </a:ext>
            </a:extLst>
          </p:cNvPr>
          <p:cNvSpPr txBox="1">
            <a:spLocks noChangeArrowheads="1"/>
          </p:cNvSpPr>
          <p:nvPr/>
        </p:nvSpPr>
        <p:spPr>
          <a:xfrm>
            <a:off x="1099425" y="1238081"/>
            <a:ext cx="4709345" cy="9629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en-US" sz="2800" dirty="0"/>
              <a:t>Monolithic Structure – Original UNIX</a:t>
            </a:r>
            <a:endParaRPr lang="en-US" sz="3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167D07B-83D2-4039-8B34-1C67113B6121}"/>
              </a:ext>
            </a:extLst>
          </p:cNvPr>
          <p:cNvSpPr txBox="1">
            <a:spLocks noChangeArrowheads="1"/>
          </p:cNvSpPr>
          <p:nvPr/>
        </p:nvSpPr>
        <p:spPr>
          <a:xfrm>
            <a:off x="874273" y="2642152"/>
            <a:ext cx="4975053" cy="3632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UNIX – limited by hardware functionality, the original UNIX operating system had limited structuring.  The UNIX OS consists of two separable parts</a:t>
            </a:r>
          </a:p>
          <a:p>
            <a:pPr lvl="1"/>
            <a:r>
              <a:rPr lang="en-US" sz="1800" dirty="0"/>
              <a:t>Systems programs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The kernel</a:t>
            </a:r>
          </a:p>
          <a:p>
            <a:pPr lvl="2"/>
            <a:r>
              <a:rPr lang="en-US" sz="1800" dirty="0"/>
              <a:t>Consists of everything below the system-call interface and above the physical hardware</a:t>
            </a:r>
          </a:p>
          <a:p>
            <a:pPr lvl="2"/>
            <a:r>
              <a:rPr lang="en-US" sz="1800" dirty="0"/>
              <a:t>Provides the file system, CPU scheduling, memory management, and other operating-system functions; a large number of functions for one level</a:t>
            </a:r>
          </a:p>
          <a:p>
            <a:pPr lvl="2"/>
            <a:endParaRPr lang="en-US" sz="1800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CA281D8-203B-479D-AD70-BBD75C1B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70158" y="449724"/>
            <a:ext cx="5742314" cy="5832793"/>
          </a:xfrm>
          <a:prstGeom prst="rect">
            <a:avLst/>
          </a:prstGeom>
          <a:noFill/>
          <a:effectLst/>
        </p:spPr>
      </p:pic>
      <p:sp>
        <p:nvSpPr>
          <p:cNvPr id="17" name="TextBox 1">
            <a:extLst>
              <a:ext uri="{FF2B5EF4-FFF2-40B4-BE49-F238E27FC236}">
                <a16:creationId xmlns:a16="http://schemas.microsoft.com/office/drawing/2014/main" id="{021B473C-2D7E-4649-8824-71C130026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463" y="91572"/>
            <a:ext cx="362318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dirty="0">
                <a:latin typeface="+mn-lt"/>
              </a:rPr>
              <a:t>Beyond simple but not fully layered</a:t>
            </a:r>
          </a:p>
        </p:txBody>
      </p:sp>
    </p:spTree>
    <p:extLst>
      <p:ext uri="{BB962C8B-B14F-4D97-AF65-F5344CB8AC3E}">
        <p14:creationId xmlns:p14="http://schemas.microsoft.com/office/powerpoint/2010/main" val="48250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4DC03-42F6-44C5-97CA-4978D0443797}"/>
              </a:ext>
            </a:extLst>
          </p:cNvPr>
          <p:cNvSpPr txBox="1">
            <a:spLocks noChangeArrowheads="1"/>
          </p:cNvSpPr>
          <p:nvPr/>
        </p:nvSpPr>
        <p:spPr>
          <a:xfrm>
            <a:off x="646744" y="640080"/>
            <a:ext cx="4173905" cy="5577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Linux System Structure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>
            <a:extLst>
              <a:ext uri="{FF2B5EF4-FFF2-40B4-BE49-F238E27FC236}">
                <a16:creationId xmlns:a16="http://schemas.microsoft.com/office/drawing/2014/main" id="{B7ADEC6A-B55E-438B-84F8-632BB8DE2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3453" y="640079"/>
            <a:ext cx="4277481" cy="591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A545803-9529-4C37-BC13-20B5E3803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548" y="166119"/>
            <a:ext cx="6988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Monolithic plus modular design</a:t>
            </a:r>
          </a:p>
        </p:txBody>
      </p:sp>
    </p:spTree>
    <p:extLst>
      <p:ext uri="{BB962C8B-B14F-4D97-AF65-F5344CB8AC3E}">
        <p14:creationId xmlns:p14="http://schemas.microsoft.com/office/powerpoint/2010/main" val="19555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687420-BEB4-45CD-8226-339BE553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D82201D-EE56-4C21-9596-379798C60D69}"/>
              </a:ext>
            </a:extLst>
          </p:cNvPr>
          <p:cNvSpPr txBox="1">
            <a:spLocks noChangeArrowheads="1"/>
          </p:cNvSpPr>
          <p:nvPr/>
        </p:nvSpPr>
        <p:spPr>
          <a:xfrm>
            <a:off x="645064" y="525982"/>
            <a:ext cx="4282983" cy="12003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Layered Approach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53C4580-BEE2-4EA8-88A7-F046C37A2545}"/>
              </a:ext>
            </a:extLst>
          </p:cNvPr>
          <p:cNvSpPr txBox="1">
            <a:spLocks noChangeArrowheads="1"/>
          </p:cNvSpPr>
          <p:nvPr/>
        </p:nvSpPr>
        <p:spPr>
          <a:xfrm>
            <a:off x="144489" y="1944913"/>
            <a:ext cx="5047912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A system can be made modular in many ways. One method is the </a:t>
            </a:r>
            <a:r>
              <a:rPr lang="en-US" sz="1900" b="1" i="0" dirty="0">
                <a:solidFill>
                  <a:srgbClr val="222222"/>
                </a:solidFill>
                <a:effectLst/>
                <a:latin typeface="+mj-lt"/>
              </a:rPr>
              <a:t>layered approach</a:t>
            </a:r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, in which the operating system is broken up into a number of layers (levels).</a:t>
            </a:r>
          </a:p>
          <a:p>
            <a:pPr algn="just"/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 The bottom </a:t>
            </a:r>
            <a:r>
              <a:rPr lang="en-US" sz="1900" b="1" i="0" dirty="0">
                <a:solidFill>
                  <a:srgbClr val="222222"/>
                </a:solidFill>
                <a:effectLst/>
                <a:latin typeface="+mj-lt"/>
              </a:rPr>
              <a:t>layer</a:t>
            </a:r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 (</a:t>
            </a:r>
            <a:r>
              <a:rPr lang="en-US" sz="1900" b="1" i="0" dirty="0">
                <a:solidFill>
                  <a:srgbClr val="222222"/>
                </a:solidFill>
                <a:effectLst/>
                <a:latin typeface="+mj-lt"/>
              </a:rPr>
              <a:t>layer</a:t>
            </a:r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 0) id the hardware; the highest (</a:t>
            </a:r>
            <a:r>
              <a:rPr lang="en-US" sz="1900" b="1" i="0" dirty="0">
                <a:solidFill>
                  <a:srgbClr val="222222"/>
                </a:solidFill>
                <a:effectLst/>
                <a:latin typeface="+mj-lt"/>
              </a:rPr>
              <a:t>layer</a:t>
            </a:r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 N) is the user interface. ... This </a:t>
            </a:r>
            <a:r>
              <a:rPr lang="en-US" sz="1900" b="1" i="0" dirty="0">
                <a:solidFill>
                  <a:srgbClr val="222222"/>
                </a:solidFill>
                <a:effectLst/>
                <a:latin typeface="+mj-lt"/>
              </a:rPr>
              <a:t>approach</a:t>
            </a:r>
            <a:r>
              <a:rPr lang="en-US" sz="1900" b="0" i="0" dirty="0">
                <a:solidFill>
                  <a:srgbClr val="222222"/>
                </a:solidFill>
                <a:effectLst/>
                <a:latin typeface="+mj-lt"/>
              </a:rPr>
              <a:t> simplifies debugging and system verification.</a:t>
            </a:r>
          </a:p>
          <a:p>
            <a:pPr algn="just"/>
            <a:r>
              <a:rPr lang="en-US" sz="1900" dirty="0">
                <a:latin typeface="+mj-lt"/>
              </a:rPr>
              <a:t>With modularity, layers are selected such that each uses functions (operations) and services of only lower-level layers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82D78414-EA5A-4C1B-A268-E7756F4CC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b="4924"/>
          <a:stretch/>
        </p:blipFill>
        <p:spPr bwMode="auto">
          <a:xfrm>
            <a:off x="5987738" y="552021"/>
            <a:ext cx="5628018" cy="53241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1906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1433</Words>
  <Application>Microsoft Office PowerPoint</Application>
  <PresentationFormat>Widescreen</PresentationFormat>
  <Paragraphs>136</Paragraphs>
  <Slides>21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Monotype Sorts</vt:lpstr>
      <vt:lpstr>Times New Roman</vt:lpstr>
      <vt:lpstr>Verdana</vt:lpstr>
      <vt:lpstr>Wingdings</vt:lpstr>
      <vt:lpstr>Office Theme</vt:lpstr>
      <vt:lpstr>RECAP – SESSION-1:   Questions answered :  What will you do in this course? What is an OS and why do you want one? Why study operating systems? </vt:lpstr>
      <vt:lpstr>PowerPoint Presentation</vt:lpstr>
      <vt:lpstr>Session 2  Outcome :  Understand Operating Systems Design Approaches </vt:lpstr>
      <vt:lpstr>PowerPoint Presentation</vt:lpstr>
      <vt:lpstr>PowerPoint Presentation</vt:lpstr>
      <vt:lpstr>Monolithic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</vt:lpstr>
      <vt:lpstr>Android</vt:lpstr>
      <vt:lpstr>How does the OS start?</vt:lpstr>
      <vt:lpstr>Kernel Architecture Design of Operating Systems</vt:lpstr>
      <vt:lpstr>Linux Architecture</vt:lpstr>
      <vt:lpstr>Windows NT Architecture</vt:lpstr>
      <vt:lpstr>Kernel Architecture Implementation in Course</vt:lpstr>
      <vt:lpstr>Unix Architecture</vt:lpstr>
      <vt:lpstr>Unix Kernel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2</dc:title>
  <dc:creator>Thirupathi Rao Komati</dc:creator>
  <cp:lastModifiedBy>Thirupathi Rao Komati</cp:lastModifiedBy>
  <cp:revision>20</cp:revision>
  <dcterms:created xsi:type="dcterms:W3CDTF">2020-07-11T10:25:28Z</dcterms:created>
  <dcterms:modified xsi:type="dcterms:W3CDTF">2020-07-22T04:01:53Z</dcterms:modified>
</cp:coreProperties>
</file>